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Sifonn" charset="1" panose="00000000000000000000"/>
      <p:regular r:id="rId16"/>
    </p:embeddedFont>
    <p:embeddedFont>
      <p:font typeface="Hero Bold" charset="1" panose="00000500000000000000"/>
      <p:regular r:id="rId17"/>
    </p:embeddedFont>
    <p:embeddedFont>
      <p:font typeface="Hero" charset="1" panose="000005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47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00226" y="0"/>
            <a:ext cx="9787774" cy="10287000"/>
            <a:chOff x="0" y="0"/>
            <a:chExt cx="19191240" cy="201700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794" y="-127"/>
              <a:ext cx="19194033" cy="20170217"/>
            </a:xfrm>
            <a:custGeom>
              <a:avLst/>
              <a:gdLst/>
              <a:ahLst/>
              <a:cxnLst/>
              <a:rect r="r" b="b" t="t" l="l"/>
              <a:pathLst>
                <a:path h="20170217" w="19194033">
                  <a:moveTo>
                    <a:pt x="19194033" y="20100740"/>
                  </a:moveTo>
                  <a:cubicBezTo>
                    <a:pt x="19194033" y="20165735"/>
                    <a:pt x="19170236" y="20170217"/>
                    <a:pt x="19108195" y="20170217"/>
                  </a:cubicBezTo>
                  <a:cubicBezTo>
                    <a:pt x="12740578" y="20168972"/>
                    <a:pt x="6373244" y="20168972"/>
                    <a:pt x="5627" y="20168972"/>
                  </a:cubicBezTo>
                  <a:cubicBezTo>
                    <a:pt x="0" y="20141829"/>
                    <a:pt x="10726" y="20117175"/>
                    <a:pt x="17242" y="20092026"/>
                  </a:cubicBezTo>
                  <a:cubicBezTo>
                    <a:pt x="297137" y="18990861"/>
                    <a:pt x="577316" y="17889944"/>
                    <a:pt x="858061" y="16789029"/>
                  </a:cubicBezTo>
                  <a:cubicBezTo>
                    <a:pt x="1258357" y="15219458"/>
                    <a:pt x="1659502" y="13650137"/>
                    <a:pt x="2059515" y="12080566"/>
                  </a:cubicBezTo>
                  <a:cubicBezTo>
                    <a:pt x="2553581" y="10142198"/>
                    <a:pt x="3046513" y="8203829"/>
                    <a:pt x="3540296" y="6265709"/>
                  </a:cubicBezTo>
                  <a:cubicBezTo>
                    <a:pt x="4042011" y="4296712"/>
                    <a:pt x="4544010" y="2327962"/>
                    <a:pt x="5047141" y="359213"/>
                  </a:cubicBezTo>
                  <a:cubicBezTo>
                    <a:pt x="5077737" y="239435"/>
                    <a:pt x="5097285" y="116917"/>
                    <a:pt x="5146861" y="1123"/>
                  </a:cubicBezTo>
                  <a:cubicBezTo>
                    <a:pt x="9800828" y="1123"/>
                    <a:pt x="14454796" y="1123"/>
                    <a:pt x="19108763" y="0"/>
                  </a:cubicBezTo>
                  <a:cubicBezTo>
                    <a:pt x="19171939" y="0"/>
                    <a:pt x="19193468" y="6602"/>
                    <a:pt x="19193468" y="70102"/>
                  </a:cubicBezTo>
                  <a:cubicBezTo>
                    <a:pt x="19191767" y="6747064"/>
                    <a:pt x="19191767" y="13424027"/>
                    <a:pt x="19194033" y="20100740"/>
                  </a:cubicBezTo>
                  <a:close/>
                </a:path>
              </a:pathLst>
            </a:custGeom>
            <a:blipFill>
              <a:blip r:embed="rId2"/>
              <a:stretch>
                <a:fillRect l="-29177" t="0" r="-2917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96859" y="4627599"/>
            <a:ext cx="17845358" cy="269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0"/>
              </a:lnSpc>
            </a:pPr>
            <a:r>
              <a:rPr lang="en-US" sz="80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Esquema General del Proyecto SGSI (Cruz Roja)</a:t>
            </a:r>
          </a:p>
          <a:p>
            <a:pPr algn="l">
              <a:lnSpc>
                <a:spcPts val="6880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696859" y="2271565"/>
            <a:ext cx="581898" cy="517889"/>
          </a:xfrm>
          <a:custGeom>
            <a:avLst/>
            <a:gdLst/>
            <a:ahLst/>
            <a:cxnLst/>
            <a:rect r="r" b="b" t="t" l="l"/>
            <a:pathLst>
              <a:path h="517889" w="581898">
                <a:moveTo>
                  <a:pt x="0" y="0"/>
                </a:moveTo>
                <a:lnTo>
                  <a:pt x="581899" y="0"/>
                </a:lnTo>
                <a:lnTo>
                  <a:pt x="581899" y="517889"/>
                </a:lnTo>
                <a:lnTo>
                  <a:pt x="0" y="5178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970860" y="8916210"/>
            <a:ext cx="412273" cy="412273"/>
          </a:xfrm>
          <a:custGeom>
            <a:avLst/>
            <a:gdLst/>
            <a:ahLst/>
            <a:cxnLst/>
            <a:rect r="r" b="b" t="t" l="l"/>
            <a:pathLst>
              <a:path h="412273" w="412273">
                <a:moveTo>
                  <a:pt x="0" y="0"/>
                </a:moveTo>
                <a:lnTo>
                  <a:pt x="412273" y="0"/>
                </a:lnTo>
                <a:lnTo>
                  <a:pt x="412273" y="412273"/>
                </a:lnTo>
                <a:lnTo>
                  <a:pt x="0" y="4122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82264" y="2262040"/>
            <a:ext cx="2447330" cy="520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3412">
                <a:solidFill>
                  <a:srgbClr val="FFFFFF"/>
                </a:solidFill>
                <a:latin typeface="Hero Bold"/>
                <a:ea typeface="Hero Bold"/>
                <a:cs typeface="Hero Bold"/>
                <a:sym typeface="Hero Bold"/>
              </a:rPr>
              <a:t>CRUZ ROJA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47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18958" y="1047750"/>
            <a:ext cx="6450085" cy="971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86"/>
              </a:lnSpc>
              <a:spcBef>
                <a:spcPct val="0"/>
              </a:spcBef>
            </a:pPr>
            <a:r>
              <a:rPr lang="en-US" sz="6569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Conclusión</a:t>
            </a:r>
          </a:p>
        </p:txBody>
      </p:sp>
      <p:sp>
        <p:nvSpPr>
          <p:cNvPr name="Freeform 3" id="3"/>
          <p:cNvSpPr/>
          <p:nvPr/>
        </p:nvSpPr>
        <p:spPr>
          <a:xfrm flipH="false" flipV="true" rot="0">
            <a:off x="7569418" y="-667596"/>
            <a:ext cx="3149165" cy="1574582"/>
          </a:xfrm>
          <a:custGeom>
            <a:avLst/>
            <a:gdLst/>
            <a:ahLst/>
            <a:cxnLst/>
            <a:rect r="r" b="b" t="t" l="l"/>
            <a:pathLst>
              <a:path h="1574582" w="3149165">
                <a:moveTo>
                  <a:pt x="0" y="1574583"/>
                </a:moveTo>
                <a:lnTo>
                  <a:pt x="3149164" y="1574583"/>
                </a:lnTo>
                <a:lnTo>
                  <a:pt x="3149164" y="0"/>
                </a:lnTo>
                <a:lnTo>
                  <a:pt x="0" y="0"/>
                </a:lnTo>
                <a:lnTo>
                  <a:pt x="0" y="157458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569418" y="8712418"/>
            <a:ext cx="3149165" cy="1574582"/>
          </a:xfrm>
          <a:custGeom>
            <a:avLst/>
            <a:gdLst/>
            <a:ahLst/>
            <a:cxnLst/>
            <a:rect r="r" b="b" t="t" l="l"/>
            <a:pathLst>
              <a:path h="1574582" w="3149165">
                <a:moveTo>
                  <a:pt x="0" y="0"/>
                </a:moveTo>
                <a:lnTo>
                  <a:pt x="3149164" y="0"/>
                </a:lnTo>
                <a:lnTo>
                  <a:pt x="3149164" y="1574582"/>
                </a:lnTo>
                <a:lnTo>
                  <a:pt x="0" y="15745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8971" y="1909835"/>
            <a:ext cx="8979343" cy="3240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2077" u="sng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3. Controles Prioritarios</a:t>
            </a:r>
          </a:p>
          <a:p>
            <a:pPr algn="l" marL="448531" indent="-224265" lvl="1">
              <a:lnSpc>
                <a:spcPts val="255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077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Técnicos:</a:t>
            </a:r>
          </a:p>
          <a:p>
            <a:pPr algn="l" marL="897061" indent="-299020" lvl="2">
              <a:lnSpc>
                <a:spcPts val="2555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077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🔐 MFA para accesos remotos.</a:t>
            </a:r>
          </a:p>
          <a:p>
            <a:pPr algn="l" marL="897061" indent="-299020" lvl="2">
              <a:lnSpc>
                <a:spcPts val="2555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077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💾 Cifrado AES-256 en dispositivos móviles.</a:t>
            </a:r>
          </a:p>
          <a:p>
            <a:pPr algn="l" marL="448531" indent="-224265" lvl="1">
              <a:lnSpc>
                <a:spcPts val="255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077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Organizativos:</a:t>
            </a:r>
          </a:p>
          <a:p>
            <a:pPr algn="l" marL="897061" indent="-299020" lvl="2">
              <a:lnSpc>
                <a:spcPts val="2555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077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📝 Revisión trimestral de accesos (RBAC).</a:t>
            </a:r>
          </a:p>
          <a:p>
            <a:pPr algn="l" marL="897061" indent="-299020" lvl="2">
              <a:lnSpc>
                <a:spcPts val="2555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077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🎓 Capacitación anual obligatoria en phishing.</a:t>
            </a:r>
          </a:p>
          <a:p>
            <a:pPr algn="l" marL="448531" indent="-224265" lvl="1">
              <a:lnSpc>
                <a:spcPts val="255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077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Físicos:</a:t>
            </a:r>
          </a:p>
          <a:p>
            <a:pPr algn="l" marL="897061" indent="-299020" lvl="2">
              <a:lnSpc>
                <a:spcPts val="2555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077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🏢 Control de acceso con CCTV en salas de servidores.</a:t>
            </a:r>
          </a:p>
          <a:p>
            <a:pPr algn="l">
              <a:lnSpc>
                <a:spcPts val="2555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561488" y="2980802"/>
            <a:ext cx="9726512" cy="2972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1"/>
              </a:lnSpc>
            </a:pPr>
            <a:r>
              <a:rPr lang="en-US" sz="2423" u="sng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4. Procedimientos Esenciales</a:t>
            </a:r>
          </a:p>
          <a:p>
            <a:pPr algn="l" marL="523304" indent="-261652" lvl="1">
              <a:lnSpc>
                <a:spcPts val="2981"/>
              </a:lnSpc>
              <a:buFont typeface="Arial"/>
              <a:buChar char="•"/>
            </a:pPr>
            <a:r>
              <a:rPr lang="en-US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Gestión de Incidentes:</a:t>
            </a:r>
          </a:p>
          <a:p>
            <a:pPr algn="l" marL="523304" indent="-261652" lvl="1">
              <a:lnSpc>
                <a:spcPts val="2981"/>
              </a:lnSpc>
              <a:spcBef>
                <a:spcPct val="0"/>
              </a:spcBef>
              <a:buAutoNum type="arabicPeriod" startAt="1"/>
            </a:pPr>
            <a:r>
              <a:rPr lang="en-US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Detección → 2. Notificación (seguridad@cruzroja.org) → 3. Cont</a:t>
            </a:r>
            <a:r>
              <a:rPr lang="en-US" b="true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ención → 4. Análisis post-mortem.</a:t>
            </a:r>
          </a:p>
          <a:p>
            <a:pPr algn="l" marL="523304" indent="-261652" lvl="1">
              <a:lnSpc>
                <a:spcPts val="2981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Backups:</a:t>
            </a:r>
          </a:p>
          <a:p>
            <a:pPr algn="l" marL="1046609" indent="-348870" lvl="2">
              <a:lnSpc>
                <a:spcPts val="2981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Diarios (datos médicos) + Pruebas mensuales de restauración.</a:t>
            </a:r>
          </a:p>
          <a:p>
            <a:pPr algn="l">
              <a:lnSpc>
                <a:spcPts val="2981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257369" y="5988263"/>
            <a:ext cx="16141889" cy="2972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1"/>
              </a:lnSpc>
            </a:pPr>
            <a:r>
              <a:rPr lang="en-US" sz="2423" u="sng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5. Monitoreo y Mejora Continua</a:t>
            </a:r>
          </a:p>
          <a:p>
            <a:pPr algn="l" marL="523304" indent="-261652" lvl="1">
              <a:lnSpc>
                <a:spcPts val="2981"/>
              </a:lnSpc>
              <a:buFont typeface="Arial"/>
              <a:buChar char="•"/>
            </a:pPr>
            <a:r>
              <a:rPr lang="en-US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KPI</a:t>
            </a:r>
            <a:r>
              <a:rPr lang="en-US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s:</a:t>
            </a:r>
          </a:p>
          <a:p>
            <a:pPr algn="l" marL="1046609" indent="-348870" lvl="2">
              <a:lnSpc>
                <a:spcPts val="2981"/>
              </a:lnSpc>
              <a:buFont typeface="Arial"/>
              <a:buChar char="⚬"/>
            </a:pPr>
            <a:r>
              <a:rPr lang="en-US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≤ 3 incidentes críticos/trimestre.</a:t>
            </a:r>
          </a:p>
          <a:p>
            <a:pPr algn="l" marL="1046609" indent="-348870" lvl="2">
              <a:lnSpc>
                <a:spcPts val="2981"/>
              </a:lnSpc>
              <a:buFont typeface="Arial"/>
              <a:buChar char="⚬"/>
            </a:pPr>
            <a:r>
              <a:rPr lang="en-US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100% éxito en restauración de backups.</a:t>
            </a:r>
          </a:p>
          <a:p>
            <a:pPr algn="l" marL="523304" indent="-261652" lvl="1">
              <a:lnSpc>
                <a:spcPts val="2981"/>
              </a:lnSpc>
              <a:buFont typeface="Arial"/>
              <a:buChar char="•"/>
            </a:pPr>
            <a:r>
              <a:rPr lang="en-US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Ciclo PDCA:</a:t>
            </a:r>
          </a:p>
          <a:p>
            <a:pPr algn="l" marL="1046609" indent="-348870" lvl="2">
              <a:lnSpc>
                <a:spcPts val="2981"/>
              </a:lnSpc>
              <a:spcBef>
                <a:spcPct val="0"/>
              </a:spcBef>
              <a:buFont typeface="Arial"/>
              <a:buChar char="⚬"/>
            </a:pPr>
            <a:r>
              <a:rPr lang="en-US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R</a:t>
            </a:r>
            <a:r>
              <a:rPr lang="en-US" b="true" sz="2423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evisión anual + actualización tras incidentes o cambios normativos.</a:t>
            </a:r>
          </a:p>
          <a:p>
            <a:pPr algn="just">
              <a:lnSpc>
                <a:spcPts val="2981"/>
              </a:lnSpc>
            </a:pPr>
          </a:p>
          <a:p>
            <a:pPr algn="l">
              <a:lnSpc>
                <a:spcPts val="2981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47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258300"/>
            <a:ext cx="508435" cy="452507"/>
          </a:xfrm>
          <a:custGeom>
            <a:avLst/>
            <a:gdLst/>
            <a:ahLst/>
            <a:cxnLst/>
            <a:rect r="r" b="b" t="t" l="l"/>
            <a:pathLst>
              <a:path h="452507" w="508435">
                <a:moveTo>
                  <a:pt x="0" y="0"/>
                </a:moveTo>
                <a:lnTo>
                  <a:pt x="508435" y="0"/>
                </a:lnTo>
                <a:lnTo>
                  <a:pt x="508435" y="452507"/>
                </a:lnTo>
                <a:lnTo>
                  <a:pt x="0" y="4525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9734725" y="2278576"/>
          <a:ext cx="7315200" cy="6153150"/>
        </p:xfrm>
        <a:graphic>
          <a:graphicData uri="http://schemas.openxmlformats.org/drawingml/2006/table">
            <a:tbl>
              <a:tblPr/>
              <a:tblGrid>
                <a:gridCol w="1246741"/>
                <a:gridCol w="6068459"/>
              </a:tblGrid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Alcance del SGSI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 Evaluación de Riesgos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Controles Seleccionados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 Políticas y Procedimientos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Manual del SGSI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Conclusión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537135" y="1897547"/>
            <a:ext cx="5168077" cy="3489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Puntos Clave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01334" y="1028700"/>
            <a:ext cx="18581703" cy="8528861"/>
            <a:chOff x="0" y="0"/>
            <a:chExt cx="4893947" cy="224628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93947" cy="2246284"/>
            </a:xfrm>
            <a:custGeom>
              <a:avLst/>
              <a:gdLst/>
              <a:ahLst/>
              <a:cxnLst/>
              <a:rect r="r" b="b" t="t" l="l"/>
              <a:pathLst>
                <a:path h="2246284" w="4893947">
                  <a:moveTo>
                    <a:pt x="0" y="0"/>
                  </a:moveTo>
                  <a:lnTo>
                    <a:pt x="4893947" y="0"/>
                  </a:lnTo>
                  <a:lnTo>
                    <a:pt x="4893947" y="2246284"/>
                  </a:lnTo>
                  <a:lnTo>
                    <a:pt x="0" y="2246284"/>
                  </a:lnTo>
                  <a:close/>
                </a:path>
              </a:pathLst>
            </a:custGeom>
            <a:solidFill>
              <a:srgbClr val="D84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4893947" cy="22558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1220297"/>
            <a:ext cx="14962425" cy="8215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Organización:</a:t>
            </a:r>
          </a:p>
          <a:p>
            <a:pPr algn="just" marL="469190" indent="-234595" lvl="1">
              <a:lnSpc>
                <a:spcPts val="2433"/>
              </a:lnSpc>
              <a:buFont typeface="Arial"/>
              <a:buChar char="•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Entidad humanitaria internacional sin ánimo de lucro.</a:t>
            </a:r>
          </a:p>
          <a:p>
            <a:pPr algn="just">
              <a:lnSpc>
                <a:spcPts val="2433"/>
              </a:lnSpc>
            </a:pPr>
          </a:p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Área de Aplicación:</a:t>
            </a:r>
          </a:p>
          <a:p>
            <a:pPr algn="just" marL="469190" indent="-234595" lvl="1">
              <a:lnSpc>
                <a:spcPts val="2433"/>
              </a:lnSpc>
              <a:buFont typeface="Arial"/>
              <a:buChar char="•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Procesos, sistemas TI y recursos tecnológicos en:</a:t>
            </a:r>
          </a:p>
          <a:p>
            <a:pPr algn="just" marL="938380" indent="-312793" lvl="2">
              <a:lnSpc>
                <a:spcPts val="2433"/>
              </a:lnSpc>
              <a:buFont typeface="Arial"/>
              <a:buChar char="⚬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Asistencia humanitaria, atención médica, gestión de emergencias.</a:t>
            </a:r>
          </a:p>
          <a:p>
            <a:pPr algn="just" marL="938380" indent="-312793" lvl="2">
              <a:lnSpc>
                <a:spcPts val="2433"/>
              </a:lnSpc>
              <a:buFont typeface="Arial"/>
              <a:buChar char="⚬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Campañas de donación y cooperación nacional.</a:t>
            </a:r>
          </a:p>
          <a:p>
            <a:pPr algn="just" marL="469190" indent="-234595" lvl="1">
              <a:lnSpc>
                <a:spcPts val="2433"/>
              </a:lnSpc>
              <a:buFont typeface="Arial"/>
              <a:buChar char="•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Ubicaciones: Oficinas centrales/regionales y centros de datos nacionales.</a:t>
            </a:r>
          </a:p>
          <a:p>
            <a:pPr algn="just">
              <a:lnSpc>
                <a:spcPts val="2433"/>
              </a:lnSpc>
            </a:pPr>
          </a:p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Objetivos Clave:</a:t>
            </a:r>
          </a:p>
          <a:p>
            <a:pPr algn="just" marL="469190" indent="-234595" lvl="1">
              <a:lnSpc>
                <a:spcPts val="2433"/>
              </a:lnSpc>
              <a:buAutoNum type="arabicPeriod" startAt="1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Garantizar confidencialidad, integridad y disponibilidad de datos (beneficiarios, donantes, personal).</a:t>
            </a:r>
          </a:p>
          <a:p>
            <a:pPr algn="just" marL="469190" indent="-234595" lvl="1">
              <a:lnSpc>
                <a:spcPts val="2433"/>
              </a:lnSpc>
              <a:buAutoNum type="arabicPeriod" startAt="1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Proteger infraestructura TI frente a amenazas.</a:t>
            </a:r>
          </a:p>
          <a:p>
            <a:pPr algn="just" marL="469190" indent="-234595" lvl="1">
              <a:lnSpc>
                <a:spcPts val="2433"/>
              </a:lnSpc>
              <a:buAutoNum type="arabicPeriod" startAt="1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Cumplir normativas de protección de datos.</a:t>
            </a:r>
          </a:p>
          <a:p>
            <a:pPr algn="just">
              <a:lnSpc>
                <a:spcPts val="2433"/>
              </a:lnSpc>
            </a:pPr>
          </a:p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Limitaciones:</a:t>
            </a:r>
          </a:p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❌ No aplica a:</a:t>
            </a:r>
          </a:p>
          <a:p>
            <a:pPr algn="just" marL="469190" indent="-234595" lvl="1">
              <a:lnSpc>
                <a:spcPts val="2433"/>
              </a:lnSpc>
              <a:buFont typeface="Arial"/>
              <a:buChar char="•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Operaciones internacionales de otras sociedades Cruz Roja.</a:t>
            </a:r>
          </a:p>
          <a:p>
            <a:pPr algn="just" marL="469190" indent="-234595" lvl="1">
              <a:lnSpc>
                <a:spcPts val="2433"/>
              </a:lnSpc>
              <a:buFont typeface="Arial"/>
              <a:buChar char="•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Sistemas subcontratados fuera de control directo.</a:t>
            </a:r>
          </a:p>
          <a:p>
            <a:pPr algn="just">
              <a:lnSpc>
                <a:spcPts val="2433"/>
              </a:lnSpc>
            </a:pPr>
          </a:p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Partes Interesadas:</a:t>
            </a:r>
          </a:p>
          <a:p>
            <a:pPr algn="just" marL="469190" indent="-234595" lvl="1">
              <a:lnSpc>
                <a:spcPts val="2433"/>
              </a:lnSpc>
              <a:buFont typeface="Arial"/>
              <a:buChar char="•"/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Personal, voluntarios, donantes, instituciones gubernamentales, proveedores TI.</a:t>
            </a:r>
          </a:p>
          <a:p>
            <a:pPr algn="just">
              <a:lnSpc>
                <a:spcPts val="2433"/>
              </a:lnSpc>
            </a:pPr>
          </a:p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Justificación:</a:t>
            </a:r>
          </a:p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✅ Fortalecer confianza social.</a:t>
            </a:r>
          </a:p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✅ Aumentar resiliencia ante ciberamenazas.</a:t>
            </a:r>
          </a:p>
          <a:p>
            <a:pPr algn="just">
              <a:lnSpc>
                <a:spcPts val="2433"/>
              </a:lnSpc>
            </a:pPr>
            <a:r>
              <a:rPr lang="en-US" sz="2173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✅ Proteger datos sensibles en entorno digital.</a:t>
            </a:r>
          </a:p>
          <a:p>
            <a:pPr algn="just">
              <a:lnSpc>
                <a:spcPts val="2433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3088606" y="1172672"/>
            <a:ext cx="4825454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5"/>
              </a:lnSpc>
              <a:spcBef>
                <a:spcPct val="0"/>
              </a:spcBef>
            </a:pPr>
            <a:r>
              <a:rPr lang="en-US" sz="7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ALCANCE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47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15921260" y="0"/>
            <a:ext cx="2474955" cy="2474955"/>
          </a:xfrm>
          <a:custGeom>
            <a:avLst/>
            <a:gdLst/>
            <a:ahLst/>
            <a:cxnLst/>
            <a:rect r="r" b="b" t="t" l="l"/>
            <a:pathLst>
              <a:path h="2474955" w="2474955">
                <a:moveTo>
                  <a:pt x="0" y="2474955"/>
                </a:moveTo>
                <a:lnTo>
                  <a:pt x="2474955" y="2474955"/>
                </a:lnTo>
                <a:lnTo>
                  <a:pt x="2474955" y="0"/>
                </a:lnTo>
                <a:lnTo>
                  <a:pt x="0" y="0"/>
                </a:lnTo>
                <a:lnTo>
                  <a:pt x="0" y="247495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52676" y="313373"/>
            <a:ext cx="11182648" cy="1402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5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Evaluación d</a:t>
            </a:r>
            <a:r>
              <a:rPr lang="en-US" b="true" sz="4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 Riesgos – SGSI Cruz Roja</a:t>
            </a:r>
          </a:p>
          <a:p>
            <a:pPr algn="ctr">
              <a:lnSpc>
                <a:spcPts val="5535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10001" y="599143"/>
            <a:ext cx="12588088" cy="9687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39"/>
              </a:lnSpc>
            </a:pPr>
          </a:p>
          <a:p>
            <a:pPr algn="just">
              <a:lnSpc>
                <a:spcPts val="2939"/>
              </a:lnSpc>
            </a:pPr>
            <a:r>
              <a:rPr lang="en-US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1. Activos Clasificados  </a:t>
            </a:r>
          </a:p>
          <a:p>
            <a:pPr algn="just">
              <a:lnSpc>
                <a:spcPts val="2939"/>
              </a:lnSpc>
            </a:pPr>
            <a:r>
              <a:rPr lang="en-US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- </a:t>
            </a:r>
            <a:r>
              <a:rPr lang="en-US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Hardware: Servidores, equipos, dispositivos móviles, red.  </a:t>
            </a:r>
          </a:p>
          <a:p>
            <a:pPr algn="just">
              <a:lnSpc>
                <a:spcPts val="2939"/>
              </a:lnSpc>
            </a:pPr>
            <a:r>
              <a:rPr lang="en-US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- </a:t>
            </a:r>
            <a:r>
              <a:rPr lang="en-US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Software: Sistemas operativos, apps internas, plataformas de donaciones.  </a:t>
            </a:r>
          </a:p>
          <a:p>
            <a:pPr algn="just">
              <a:lnSpc>
                <a:spcPts val="2939"/>
              </a:lnSpc>
            </a:pPr>
            <a:r>
              <a:rPr lang="en-US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- </a:t>
            </a:r>
            <a:r>
              <a:rPr lang="en-US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Datos: Info. personal (beneficiarios/donantes), financiera, historial de proyectos.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- </a:t>
            </a:r>
            <a:r>
              <a:rPr lang="en-US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Personal: Empleados, voluntarios, proveedores </a:t>
            </a: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externos.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</a:p>
          <a:p>
            <a:pPr algn="just">
              <a:lnSpc>
                <a:spcPts val="2939"/>
              </a:lnSpc>
              <a:spcBef>
                <a:spcPct val="0"/>
              </a:spcBef>
            </a:pP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2. Amenazas y Vulnerabilidades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| Amenaza              | Vulnerabilidad Asociada          |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|----------------------------|---------------------------------------|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| Acceso no autorizado       | Contraseñas débiles, falta de MFA     |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| Malware/Ransomware         | Sistemas desactualizados, sin antivirus |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| Pérdida de dispositivos    | Discos no cifrados                    |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| Errores humanos            | Falta de capacitación/políticas       |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| Desastres naturales        | Respaldos remotos insuficientes       |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| Fuga de datos              | Configuración insegura de redes/BBDD  |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</a:p>
          <a:p>
            <a:pPr algn="just">
              <a:lnSpc>
                <a:spcPts val="2939"/>
              </a:lnSpc>
              <a:spcBef>
                <a:spcPct val="0"/>
              </a:spcBef>
            </a:pP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 3. Riesgos Prioritarios (Alto Impacto)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  🔥 Críticos: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  - </a:t>
            </a: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Acceso no autorizado a datos sensibles (*Probabilidad: Alta, Impacto: Alto*).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  - </a:t>
            </a: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Fuga de datos por configuración insegura (*Media, Alto*).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   ⚠️ Medios: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  - </a:t>
            </a: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Errores humanos (*Media, Medio*).  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  - </a:t>
            </a:r>
            <a:r>
              <a:rPr lang="en-US" b="true" sz="239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Daños por desastres naturales (*Baja, Alto*).  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141634" y="3772740"/>
            <a:ext cx="5146366" cy="3427480"/>
          </a:xfrm>
          <a:custGeom>
            <a:avLst/>
            <a:gdLst/>
            <a:ahLst/>
            <a:cxnLst/>
            <a:rect r="r" b="b" t="t" l="l"/>
            <a:pathLst>
              <a:path h="3427480" w="5146366">
                <a:moveTo>
                  <a:pt x="0" y="0"/>
                </a:moveTo>
                <a:lnTo>
                  <a:pt x="5146366" y="0"/>
                </a:lnTo>
                <a:lnTo>
                  <a:pt x="5146366" y="3427480"/>
                </a:lnTo>
                <a:lnTo>
                  <a:pt x="0" y="34274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47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1620385"/>
            <a:ext cx="18288000" cy="3240771"/>
            <a:chOff x="0" y="0"/>
            <a:chExt cx="4816593" cy="8535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853536"/>
            </a:xfrm>
            <a:custGeom>
              <a:avLst/>
              <a:gdLst/>
              <a:ahLst/>
              <a:cxnLst/>
              <a:rect r="r" b="b" t="t" l="l"/>
              <a:pathLst>
                <a:path h="85353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53536"/>
                  </a:lnTo>
                  <a:lnTo>
                    <a:pt x="0" y="8535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4816593" cy="8630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5400000">
            <a:off x="-1133856" y="6586929"/>
            <a:ext cx="3149165" cy="1574582"/>
          </a:xfrm>
          <a:custGeom>
            <a:avLst/>
            <a:gdLst/>
            <a:ahLst/>
            <a:cxnLst/>
            <a:rect r="r" b="b" t="t" l="l"/>
            <a:pathLst>
              <a:path h="1574582" w="3149165">
                <a:moveTo>
                  <a:pt x="3149165" y="0"/>
                </a:moveTo>
                <a:lnTo>
                  <a:pt x="0" y="0"/>
                </a:lnTo>
                <a:lnTo>
                  <a:pt x="0" y="1574583"/>
                </a:lnTo>
                <a:lnTo>
                  <a:pt x="3149165" y="1574583"/>
                </a:lnTo>
                <a:lnTo>
                  <a:pt x="314916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5400000">
            <a:off x="16185419" y="6586929"/>
            <a:ext cx="3149165" cy="1574582"/>
          </a:xfrm>
          <a:custGeom>
            <a:avLst/>
            <a:gdLst/>
            <a:ahLst/>
            <a:cxnLst/>
            <a:rect r="r" b="b" t="t" l="l"/>
            <a:pathLst>
              <a:path h="1574582" w="3149165">
                <a:moveTo>
                  <a:pt x="0" y="1574583"/>
                </a:moveTo>
                <a:lnTo>
                  <a:pt x="3149165" y="1574583"/>
                </a:lnTo>
                <a:lnTo>
                  <a:pt x="3149165" y="0"/>
                </a:lnTo>
                <a:lnTo>
                  <a:pt x="0" y="0"/>
                </a:lnTo>
                <a:lnTo>
                  <a:pt x="0" y="157458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69356" y="359079"/>
            <a:ext cx="15349288" cy="1310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7"/>
              </a:lnSpc>
            </a:pPr>
            <a:r>
              <a:rPr lang="en-US" sz="8412">
                <a:solidFill>
                  <a:srgbClr val="D84739"/>
                </a:solidFill>
                <a:latin typeface="Sifonn"/>
                <a:ea typeface="Sifonn"/>
                <a:cs typeface="Sifonn"/>
                <a:sym typeface="Sifonn"/>
              </a:rPr>
              <a:t>Contr</a:t>
            </a:r>
            <a:r>
              <a:rPr lang="en-US" b="true" sz="8412">
                <a:solidFill>
                  <a:srgbClr val="D84739"/>
                </a:solidFill>
                <a:latin typeface="Sifonn"/>
                <a:ea typeface="Sifonn"/>
                <a:cs typeface="Sifonn"/>
                <a:sym typeface="Sifonn"/>
              </a:rPr>
              <a:t>oles Seleccionados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1591810"/>
            <a:ext cx="18288000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1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1. Normas y Con</a:t>
            </a:r>
            <a:r>
              <a:rPr lang="en-US" b="true" sz="3999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troles Clave</a:t>
            </a:r>
          </a:p>
          <a:p>
            <a:pPr algn="ctr">
              <a:lnSpc>
                <a:spcPts val="4919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137565" y="3155615"/>
            <a:ext cx="14012870" cy="2427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0869" indent="-420434" lvl="1">
              <a:lnSpc>
                <a:spcPts val="479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894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ISO 27001:</a:t>
            </a:r>
          </a:p>
          <a:p>
            <a:pPr algn="l">
              <a:lnSpc>
                <a:spcPts val="4790"/>
              </a:lnSpc>
              <a:spcBef>
                <a:spcPct val="0"/>
              </a:spcBef>
            </a:pPr>
            <a:r>
              <a:rPr lang="en-US" b="true" sz="3894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A.9.2.3: RBAC para sistemas médicos/financieros.</a:t>
            </a:r>
          </a:p>
          <a:p>
            <a:pPr algn="l">
              <a:lnSpc>
                <a:spcPts val="4790"/>
              </a:lnSpc>
              <a:spcBef>
                <a:spcPct val="0"/>
              </a:spcBef>
            </a:pPr>
            <a:r>
              <a:rPr lang="en-US" b="true" sz="3894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A.12.4.1: Protección anti-malware (EDR como CrowdStrike).</a:t>
            </a:r>
          </a:p>
          <a:p>
            <a:pPr algn="l">
              <a:lnSpc>
                <a:spcPts val="4790"/>
              </a:lnSpc>
              <a:spcBef>
                <a:spcPct val="0"/>
              </a:spcBef>
            </a:pPr>
            <a:r>
              <a:rPr lang="en-US" b="true" sz="3894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A.13.1.1: Cifrado AES-256/TLS 1.3 para datos sensibles.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94335" y="6746458"/>
            <a:ext cx="14299329" cy="2511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73499" indent="-436749" lvl="1">
              <a:lnSpc>
                <a:spcPts val="4976"/>
              </a:lnSpc>
              <a:spcBef>
                <a:spcPct val="0"/>
              </a:spcBef>
              <a:buFont typeface="Arial"/>
              <a:buChar char="•"/>
            </a:pPr>
            <a:r>
              <a:rPr lang="en-US" sz="4045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N</a:t>
            </a:r>
            <a:r>
              <a:rPr lang="en-US" b="true" sz="4045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IST CSF:</a:t>
            </a:r>
          </a:p>
          <a:p>
            <a:pPr algn="l" marL="873499" indent="-436749" lvl="1">
              <a:lnSpc>
                <a:spcPts val="4976"/>
              </a:lnSpc>
              <a:spcBef>
                <a:spcPct val="0"/>
              </a:spcBef>
              <a:buAutoNum type="arabicPeriod" startAt="1"/>
            </a:pPr>
            <a:r>
              <a:rPr lang="en-US" b="true" sz="4045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PR</a:t>
            </a:r>
            <a:r>
              <a:rPr lang="en-US" b="true" sz="4045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.AC-1: MFA obligatorio (donantes/personal médico).</a:t>
            </a:r>
          </a:p>
          <a:p>
            <a:pPr algn="l">
              <a:lnSpc>
                <a:spcPts val="4976"/>
              </a:lnSpc>
              <a:spcBef>
                <a:spcPct val="0"/>
              </a:spcBef>
            </a:pPr>
            <a:r>
              <a:rPr lang="en-US" b="true" sz="4045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  2.</a:t>
            </a:r>
            <a:r>
              <a:rPr lang="en-US" b="true" sz="4045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PR.DS-2: Backups diarios en AWS S3 + cifrado.</a:t>
            </a:r>
          </a:p>
          <a:p>
            <a:pPr algn="l">
              <a:lnSpc>
                <a:spcPts val="4976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403963"/>
            <a:ext cx="18288000" cy="883037"/>
            <a:chOff x="0" y="0"/>
            <a:chExt cx="4816593" cy="2325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32569"/>
            </a:xfrm>
            <a:custGeom>
              <a:avLst/>
              <a:gdLst/>
              <a:ahLst/>
              <a:cxnLst/>
              <a:rect r="r" b="b" t="t" l="l"/>
              <a:pathLst>
                <a:path h="23256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32569"/>
                  </a:lnTo>
                  <a:lnTo>
                    <a:pt x="0" y="232569"/>
                  </a:lnTo>
                  <a:close/>
                </a:path>
              </a:pathLst>
            </a:custGeom>
            <a:solidFill>
              <a:srgbClr val="D8473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4816593" cy="2420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301968" y="4551"/>
            <a:ext cx="13684064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5"/>
              </a:lnSpc>
            </a:pPr>
            <a:r>
              <a:rPr lang="en-US" sz="7500">
                <a:solidFill>
                  <a:srgbClr val="D84739"/>
                </a:solidFill>
                <a:latin typeface="Sifonn"/>
                <a:ea typeface="Sifonn"/>
                <a:cs typeface="Sifonn"/>
                <a:sym typeface="Sifonn"/>
              </a:rPr>
              <a:t>Cont</a:t>
            </a:r>
            <a:r>
              <a:rPr lang="en-US" b="true" sz="7500">
                <a:solidFill>
                  <a:srgbClr val="D84739"/>
                </a:solidFill>
                <a:latin typeface="Sifonn"/>
                <a:ea typeface="Sifonn"/>
                <a:cs typeface="Sifonn"/>
                <a:sym typeface="Sifonn"/>
              </a:rPr>
              <a:t>roles Seleccionados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280163" y="1090401"/>
            <a:ext cx="11727674" cy="96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9"/>
              </a:lnSpc>
            </a:pPr>
            <a:r>
              <a:rPr lang="en-US" sz="2499">
                <a:solidFill>
                  <a:srgbClr val="D84739"/>
                </a:solidFill>
                <a:latin typeface="Hero"/>
                <a:ea typeface="Hero"/>
                <a:cs typeface="Hero"/>
                <a:sym typeface="Hero"/>
              </a:rPr>
              <a:t>2.</a:t>
            </a:r>
            <a:r>
              <a:rPr lang="en-US" sz="2499">
                <a:solidFill>
                  <a:srgbClr val="D84739"/>
                </a:solidFill>
                <a:latin typeface="Hero"/>
                <a:ea typeface="Hero"/>
                <a:cs typeface="Hero"/>
                <a:sym typeface="Hero"/>
              </a:rPr>
              <a:t> Controles Prioritarios y Mitigación</a:t>
            </a:r>
          </a:p>
          <a:p>
            <a:pPr algn="ctr" marL="0" indent="0" lvl="1">
              <a:lnSpc>
                <a:spcPts val="394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891115" y="4585028"/>
            <a:ext cx="1146887" cy="370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164"/>
              </a:lnSpc>
            </a:pPr>
            <a:r>
              <a:rPr lang="en-US" sz="2002">
                <a:solidFill>
                  <a:srgbClr val="FFFFFF"/>
                </a:solidFill>
                <a:latin typeface="Hero Bold"/>
                <a:ea typeface="Hero Bold"/>
                <a:cs typeface="Hero Bold"/>
                <a:sym typeface="Hero Bold"/>
              </a:rPr>
              <a:t>Opción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71285" y="4588285"/>
            <a:ext cx="1146887" cy="370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164"/>
              </a:lnSpc>
            </a:pPr>
            <a:r>
              <a:rPr lang="en-US" sz="2002">
                <a:solidFill>
                  <a:srgbClr val="FFFFFF"/>
                </a:solidFill>
                <a:latin typeface="Hero Bold"/>
                <a:ea typeface="Hero Bold"/>
                <a:cs typeface="Hero Bold"/>
                <a:sym typeface="Hero Bold"/>
              </a:rPr>
              <a:t>Opción 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316555" y="4591541"/>
            <a:ext cx="1146887" cy="370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164"/>
              </a:lnSpc>
            </a:pPr>
            <a:r>
              <a:rPr lang="en-US" sz="2002">
                <a:solidFill>
                  <a:srgbClr val="FFFFFF"/>
                </a:solidFill>
                <a:latin typeface="Hero Bold"/>
                <a:ea typeface="Hero Bold"/>
                <a:cs typeface="Hero Bold"/>
                <a:sym typeface="Hero Bold"/>
              </a:rPr>
              <a:t>Opción 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6771" y="1423776"/>
            <a:ext cx="16615916" cy="390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4"/>
              </a:lnSpc>
              <a:spcBef>
                <a:spcPct val="0"/>
              </a:spcBef>
            </a:pPr>
          </a:p>
          <a:p>
            <a:pPr algn="ctr">
              <a:lnSpc>
                <a:spcPts val="3084"/>
              </a:lnSpc>
              <a:spcBef>
                <a:spcPct val="0"/>
              </a:spcBef>
            </a:pPr>
          </a:p>
          <a:p>
            <a:pPr algn="l">
              <a:lnSpc>
                <a:spcPts val="3084"/>
              </a:lnSpc>
              <a:spcBef>
                <a:spcPct val="0"/>
              </a:spcBef>
            </a:pPr>
            <a:r>
              <a:rPr lang="en-US" b="true" sz="2507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| Control              | Riesgo Mitigado                 | Implementación                         |  </a:t>
            </a:r>
          </a:p>
          <a:p>
            <a:pPr algn="l">
              <a:lnSpc>
                <a:spcPts val="3084"/>
              </a:lnSpc>
              <a:spcBef>
                <a:spcPct val="0"/>
              </a:spcBef>
            </a:pPr>
            <a:r>
              <a:rPr lang="en-US" b="true" sz="2507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|----------------------------|---------------------------------------|---------------------------------------------|  </a:t>
            </a:r>
          </a:p>
          <a:p>
            <a:pPr algn="l">
              <a:lnSpc>
                <a:spcPts val="3084"/>
              </a:lnSpc>
              <a:spcBef>
                <a:spcPct val="0"/>
              </a:spcBef>
            </a:pPr>
            <a:r>
              <a:rPr lang="en-US" b="true" sz="2507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| MFA                  | Acceso no autorizado                  | Microsoft Authenticator/Duo Security.    |  </a:t>
            </a:r>
          </a:p>
          <a:p>
            <a:pPr algn="l">
              <a:lnSpc>
                <a:spcPts val="3084"/>
              </a:lnSpc>
              <a:spcBef>
                <a:spcPct val="0"/>
              </a:spcBef>
            </a:pPr>
            <a:r>
              <a:rPr lang="en-US" b="true" sz="2507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| Cifrado (AES-256/TLS)  | Robo de datos                         | BitLocker (reposo) + TLS 1.3 (tránsito).  |  </a:t>
            </a:r>
          </a:p>
          <a:p>
            <a:pPr algn="l">
              <a:lnSpc>
                <a:spcPts val="3084"/>
              </a:lnSpc>
              <a:spcBef>
                <a:spcPct val="0"/>
              </a:spcBef>
            </a:pPr>
            <a:r>
              <a:rPr lang="en-US" b="true" sz="2507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| SIEM (Splunk)         | Detección tardía de intrusiones       | Monitoreo 24/7 con alertas automatizadas.|  </a:t>
            </a:r>
          </a:p>
          <a:p>
            <a:pPr algn="l">
              <a:lnSpc>
                <a:spcPts val="3084"/>
              </a:lnSpc>
              <a:spcBef>
                <a:spcPct val="0"/>
              </a:spcBef>
            </a:pPr>
            <a:r>
              <a:rPr lang="en-US" b="true" sz="2507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| Backups automáticos    | Pérdida de datos por ataques/desastres| AWS S3 + pruebas semestrales.       |  </a:t>
            </a:r>
          </a:p>
          <a:p>
            <a:pPr algn="l">
              <a:lnSpc>
                <a:spcPts val="3084"/>
              </a:lnSpc>
              <a:spcBef>
                <a:spcPct val="0"/>
              </a:spcBef>
            </a:pPr>
          </a:p>
          <a:p>
            <a:pPr algn="l">
              <a:lnSpc>
                <a:spcPts val="3084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3280163" y="4859848"/>
            <a:ext cx="11727674" cy="96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9"/>
              </a:lnSpc>
            </a:pPr>
            <a:r>
              <a:rPr lang="en-US" sz="2499">
                <a:solidFill>
                  <a:srgbClr val="D84739"/>
                </a:solidFill>
                <a:latin typeface="Hero"/>
                <a:ea typeface="Hero"/>
                <a:cs typeface="Hero"/>
                <a:sym typeface="Hero"/>
              </a:rPr>
              <a:t>3.</a:t>
            </a:r>
            <a:r>
              <a:rPr lang="en-US" sz="2499">
                <a:solidFill>
                  <a:srgbClr val="D84739"/>
                </a:solidFill>
                <a:latin typeface="Hero"/>
                <a:ea typeface="Hero"/>
                <a:cs typeface="Hero"/>
                <a:sym typeface="Hero"/>
              </a:rPr>
              <a:t> Planificación y Recursos</a:t>
            </a:r>
          </a:p>
          <a:p>
            <a:pPr algn="ctr" marL="0" indent="0" lvl="1">
              <a:lnSpc>
                <a:spcPts val="394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3141231" y="6053648"/>
            <a:ext cx="12340793" cy="2863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8"/>
              </a:lnSpc>
              <a:spcBef>
                <a:spcPct val="0"/>
              </a:spcBef>
            </a:pPr>
            <a:r>
              <a:rPr lang="en-US" sz="3055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Fas</a:t>
            </a:r>
            <a:r>
              <a:rPr lang="en-US" b="true" sz="3055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es:</a:t>
            </a:r>
          </a:p>
          <a:p>
            <a:pPr algn="ctr" marL="1319568" indent="-439856" lvl="2">
              <a:lnSpc>
                <a:spcPts val="3758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055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Meses 1-4: MFA, cifrado, IAM.</a:t>
            </a:r>
          </a:p>
          <a:p>
            <a:pPr algn="ctr" marL="1319568" indent="-439856" lvl="2">
              <a:lnSpc>
                <a:spcPts val="3758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055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Meses 5-8: EDR (CrowdStrike), RFID.</a:t>
            </a:r>
          </a:p>
          <a:p>
            <a:pPr algn="ctr" marL="1319568" indent="-439856" lvl="2">
              <a:lnSpc>
                <a:spcPts val="3758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055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Meses 9-12: SIEM, BCP, capacitación en phishing.</a:t>
            </a:r>
          </a:p>
          <a:p>
            <a:pPr algn="ctr" marL="659784" indent="-329892" lvl="1">
              <a:lnSpc>
                <a:spcPts val="375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55">
                <a:solidFill>
                  <a:srgbClr val="000000"/>
                </a:solidFill>
                <a:latin typeface="Sifonn"/>
                <a:ea typeface="Sifonn"/>
                <a:cs typeface="Sifonn"/>
                <a:sym typeface="Sifonn"/>
              </a:rPr>
              <a:t>Presupuesto: 120k–240k EUR (software, auditorías, KnowBe4).</a:t>
            </a:r>
          </a:p>
          <a:p>
            <a:pPr algn="l">
              <a:lnSpc>
                <a:spcPts val="3758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47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93224" y="4944473"/>
            <a:ext cx="351095" cy="250235"/>
          </a:xfrm>
          <a:custGeom>
            <a:avLst/>
            <a:gdLst/>
            <a:ahLst/>
            <a:cxnLst/>
            <a:rect r="r" b="b" t="t" l="l"/>
            <a:pathLst>
              <a:path h="250235" w="351095">
                <a:moveTo>
                  <a:pt x="0" y="0"/>
                </a:moveTo>
                <a:lnTo>
                  <a:pt x="351095" y="0"/>
                </a:lnTo>
                <a:lnTo>
                  <a:pt x="351095" y="250235"/>
                </a:lnTo>
                <a:lnTo>
                  <a:pt x="0" y="2502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2589" y="684412"/>
            <a:ext cx="17035500" cy="5374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0" indent="-323850" lvl="1">
              <a:lnSpc>
                <a:spcPts val="7259"/>
              </a:lnSpc>
              <a:buFont typeface="Arial"/>
              <a:buChar char="•"/>
            </a:pPr>
            <a:r>
              <a:rPr lang="en-US" sz="3000" spc="2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1. Principios R</a:t>
            </a:r>
            <a:r>
              <a:rPr lang="en-US" b="true" sz="3000" spc="2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ectores</a:t>
            </a:r>
          </a:p>
          <a:p>
            <a:pPr algn="ctr" marL="647700" indent="-323850" lvl="1">
              <a:lnSpc>
                <a:spcPts val="7259"/>
              </a:lnSpc>
              <a:buFont typeface="Arial"/>
              <a:buChar char="•"/>
            </a:pPr>
            <a:r>
              <a:rPr lang="en-US" b="true" sz="3000" spc="2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Confidencialidad: Acceso solo para personal autorizado.</a:t>
            </a:r>
          </a:p>
          <a:p>
            <a:pPr algn="ctr" marL="647700" indent="-323850" lvl="1">
              <a:lnSpc>
                <a:spcPts val="7259"/>
              </a:lnSpc>
              <a:buFont typeface="Arial"/>
              <a:buChar char="•"/>
            </a:pPr>
            <a:r>
              <a:rPr lang="en-US" b="true" sz="3000" spc="2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Integridad: Protección contra alteraciones no autorizadas.</a:t>
            </a:r>
          </a:p>
          <a:p>
            <a:pPr algn="ctr" marL="647700" indent="-323850" lvl="1">
              <a:lnSpc>
                <a:spcPts val="7259"/>
              </a:lnSpc>
              <a:buFont typeface="Arial"/>
              <a:buChar char="•"/>
            </a:pPr>
            <a:r>
              <a:rPr lang="en-US" b="true" sz="3000" spc="2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Disponibilidad: Acceso continuo en emergencias.</a:t>
            </a:r>
          </a:p>
          <a:p>
            <a:pPr algn="ctr" marL="647700" indent="-323850" lvl="1">
              <a:lnSpc>
                <a:spcPts val="7259"/>
              </a:lnSpc>
              <a:buFont typeface="Arial"/>
              <a:buChar char="•"/>
            </a:pPr>
            <a:r>
              <a:rPr lang="en-US" b="true" sz="3000" spc="2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Cumplimiento: Leyes de protección de datos y derechos humanos.</a:t>
            </a:r>
          </a:p>
          <a:p>
            <a:pPr algn="ctr">
              <a:lnSpc>
                <a:spcPts val="725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6561359" y="5619660"/>
            <a:ext cx="877512" cy="87751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FFDF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193675"/>
              <a:ext cx="711200" cy="415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809920" y="-76200"/>
            <a:ext cx="14640839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Po</a:t>
            </a:r>
            <a:r>
              <a:rPr lang="en-US" sz="3500">
                <a:solidFill>
                  <a:srgbClr val="FFFFFF"/>
                </a:solidFill>
                <a:latin typeface="Hero"/>
                <a:ea typeface="Hero"/>
                <a:cs typeface="Hero"/>
                <a:sym typeface="Hero"/>
              </a:rPr>
              <a:t>líticas y procedimientos de seguridad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60034" y="5918487"/>
            <a:ext cx="4853583" cy="529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1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2. CONTROLES CLAVE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07684" y="6924708"/>
            <a:ext cx="14843075" cy="2729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05"/>
              </a:lnSpc>
            </a:pPr>
            <a:r>
              <a:rPr lang="en-US" sz="3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3. Responsabilidades</a:t>
            </a:r>
          </a:p>
          <a:p>
            <a:pPr algn="l" marL="755651" indent="-377825" lvl="1">
              <a:lnSpc>
                <a:spcPts val="4305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Equipo </a:t>
            </a:r>
            <a:r>
              <a:rPr lang="en-US" b="true" sz="3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TI: Implementación de controles técnicos (MFA, backups).</a:t>
            </a:r>
          </a:p>
          <a:p>
            <a:pPr algn="l" marL="755651" indent="-377825" lvl="1">
              <a:lnSpc>
                <a:spcPts val="430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Usuarios: Reportar incidentes a seguridad@cruzroja.org.</a:t>
            </a:r>
          </a:p>
          <a:p>
            <a:pPr algn="l" marL="755651" indent="-377825" lvl="1">
              <a:lnSpc>
                <a:spcPts val="430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Dirección: Aprobación de recursos y cultura de seguridad.</a:t>
            </a:r>
          </a:p>
          <a:p>
            <a:pPr algn="l">
              <a:lnSpc>
                <a:spcPts val="4305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47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258300"/>
            <a:ext cx="508435" cy="452507"/>
          </a:xfrm>
          <a:custGeom>
            <a:avLst/>
            <a:gdLst/>
            <a:ahLst/>
            <a:cxnLst/>
            <a:rect r="r" b="b" t="t" l="l"/>
            <a:pathLst>
              <a:path h="452507" w="508435">
                <a:moveTo>
                  <a:pt x="0" y="0"/>
                </a:moveTo>
                <a:lnTo>
                  <a:pt x="508435" y="0"/>
                </a:lnTo>
                <a:lnTo>
                  <a:pt x="508435" y="452507"/>
                </a:lnTo>
                <a:lnTo>
                  <a:pt x="0" y="4525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0" y="0"/>
          <a:ext cx="18288000" cy="10363200"/>
        </p:xfrm>
        <a:graphic>
          <a:graphicData uri="http://schemas.openxmlformats.org/drawingml/2006/table">
            <a:tbl>
              <a:tblPr/>
              <a:tblGrid>
                <a:gridCol w="6225736"/>
                <a:gridCol w="5836529"/>
                <a:gridCol w="6225736"/>
              </a:tblGrid>
              <a:tr h="78393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Área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Política/Procedimiento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Detalle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451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Control de Acceso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RBAC + MFA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Asignación por roles (médicos, voluntarios). VPN + MFA para acceso remoto.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451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Contraseñas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12 caracteres (mayúsculas, números, especiales)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Cambio cada 90 días. Bloqueo tras 5 intentos fallidos.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883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Gestión de Incidentes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Protocolo de 6 pasos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Detección → Clasificación → Contención → Resolución → Documentación → Lecciones aprendidas.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451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Backups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Diarios (datos médicos) / Semanales (financieros)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Cifrados (AWS S3 + off-site). Pruebas mensuales de restauración.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451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Capacitación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Formación anual + simulacros de phishing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Obligatoria para nuevos empleados/voluntarios. Campañas trimestrales.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47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258300"/>
            <a:ext cx="508435" cy="452507"/>
          </a:xfrm>
          <a:custGeom>
            <a:avLst/>
            <a:gdLst/>
            <a:ahLst/>
            <a:cxnLst/>
            <a:rect r="r" b="b" t="t" l="l"/>
            <a:pathLst>
              <a:path h="452507" w="508435">
                <a:moveTo>
                  <a:pt x="0" y="0"/>
                </a:moveTo>
                <a:lnTo>
                  <a:pt x="508435" y="0"/>
                </a:lnTo>
                <a:lnTo>
                  <a:pt x="508435" y="452507"/>
                </a:lnTo>
                <a:lnTo>
                  <a:pt x="0" y="4525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2106707" cy="2106707"/>
            <a:chOff x="0" y="0"/>
            <a:chExt cx="3331210" cy="3331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31210" cy="3331210"/>
            </a:xfrm>
            <a:custGeom>
              <a:avLst/>
              <a:gdLst/>
              <a:ahLst/>
              <a:cxnLst/>
              <a:rect r="r" b="b" t="t" l="l"/>
              <a:pathLst>
                <a:path h="3331210" w="3331210">
                  <a:moveTo>
                    <a:pt x="0" y="0"/>
                  </a:moveTo>
                  <a:lnTo>
                    <a:pt x="3331210" y="0"/>
                  </a:lnTo>
                  <a:cubicBezTo>
                    <a:pt x="3331210" y="1840230"/>
                    <a:pt x="1840230" y="3331210"/>
                    <a:pt x="0" y="3331210"/>
                  </a:cubicBez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5046" t="0" r="-25046" b="0"/>
              </a:stretch>
            </a:blipFill>
          </p:spPr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2449905" y="5062607"/>
          <a:ext cx="13953738" cy="4648200"/>
        </p:xfrm>
        <a:graphic>
          <a:graphicData uri="http://schemas.openxmlformats.org/drawingml/2006/table">
            <a:tbl>
              <a:tblPr/>
              <a:tblGrid>
                <a:gridCol w="4281360"/>
                <a:gridCol w="9672379"/>
              </a:tblGrid>
              <a:tr h="7875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Componente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Detalle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875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Alcance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Cubre sedes nacionales, datos médicos, sistemas TI y voluntarios.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875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Objetivos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1. Confidencialidad, integridad, disponibilidad. 2. Cumplimiento legal.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28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Metas Medibles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- 100% MFA en sistemas críticos (6 meses).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- 1 simulacro de incidente/sede/año.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28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Roles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- </a:t>
                      </a: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CISO: Liderar implementación.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Hero"/>
                          <a:ea typeface="Hero"/>
                          <a:cs typeface="Hero"/>
                          <a:sym typeface="Hero"/>
                        </a:rPr>
                        <a:t>- Voluntarios: Reportar incidentes.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5331005" y="103725"/>
            <a:ext cx="8191538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25"/>
              </a:lnSpc>
            </a:pPr>
            <a:r>
              <a:rPr lang="en-US" sz="7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M</a:t>
            </a:r>
            <a:r>
              <a:rPr lang="en-US" b="true" sz="750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anual del SGSI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91478" y="1265775"/>
            <a:ext cx="14270594" cy="2860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42"/>
              </a:lnSpc>
            </a:pPr>
            <a:r>
              <a:rPr lang="en-US" sz="23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1. Introducción y Principios Éticos</a:t>
            </a:r>
          </a:p>
          <a:p>
            <a:pPr algn="ctr">
              <a:lnSpc>
                <a:spcPts val="2842"/>
              </a:lnSpc>
            </a:pPr>
            <a:r>
              <a:rPr lang="en-US" sz="23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Propósito: Prot</a:t>
            </a:r>
            <a:r>
              <a:rPr lang="en-US" b="true" sz="23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eger información crítica (datos médicos, beneficiarios, operaciones) alineado con ISO 27001.</a:t>
            </a:r>
          </a:p>
          <a:p>
            <a:pPr algn="ctr">
              <a:lnSpc>
                <a:spcPts val="2842"/>
              </a:lnSpc>
            </a:pPr>
            <a:r>
              <a:rPr lang="en-US" b="true" sz="23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Principios humanitarios:</a:t>
            </a:r>
          </a:p>
          <a:p>
            <a:pPr algn="ctr">
              <a:lnSpc>
                <a:spcPts val="2842"/>
              </a:lnSpc>
            </a:pPr>
            <a:r>
              <a:rPr lang="en-US" b="true" sz="23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Humanidad: Protección de datos para preservar dignidad.</a:t>
            </a:r>
          </a:p>
          <a:p>
            <a:pPr algn="ctr">
              <a:lnSpc>
                <a:spcPts val="2842"/>
              </a:lnSpc>
            </a:pPr>
            <a:r>
              <a:rPr lang="en-US" b="true" sz="23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Neutralidad: Seguridad sin fines políticos/ideológicos.</a:t>
            </a:r>
          </a:p>
          <a:p>
            <a:pPr algn="ctr">
              <a:lnSpc>
                <a:spcPts val="2842"/>
              </a:lnSpc>
            </a:pPr>
            <a:r>
              <a:rPr lang="en-US" b="true" sz="2310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Universalidad: Aplicación homogénea en todas las sedes.</a:t>
            </a:r>
          </a:p>
          <a:p>
            <a:pPr algn="ctr">
              <a:lnSpc>
                <a:spcPts val="2842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-2478839" y="4608456"/>
            <a:ext cx="14397372" cy="418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66"/>
              </a:lnSpc>
              <a:spcBef>
                <a:spcPct val="0"/>
              </a:spcBef>
            </a:pPr>
            <a:r>
              <a:rPr lang="en-US" sz="2656">
                <a:solidFill>
                  <a:srgbClr val="FFFFFF"/>
                </a:solidFill>
                <a:latin typeface="Sifonn"/>
                <a:ea typeface="Sifonn"/>
                <a:cs typeface="Sifonn"/>
                <a:sym typeface="Sifonn"/>
              </a:rPr>
              <a:t>2. Estructura Clave del SGSI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DAGlo_ED5YM</dc:identifier>
  <dcterms:modified xsi:type="dcterms:W3CDTF">2011-08-01T06:04:30Z</dcterms:modified>
  <cp:revision>1</cp:revision>
  <dc:title>ONG Futuros Luminosos</dc:title>
</cp:coreProperties>
</file>

<file path=docProps/thumbnail.jpeg>
</file>